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9" r:id="rId1"/>
  </p:sldMasterIdLst>
  <p:notesMasterIdLst>
    <p:notesMasterId r:id="rId5"/>
  </p:notesMasterIdLst>
  <p:handoutMasterIdLst>
    <p:handoutMasterId r:id="rId6"/>
  </p:handoutMasterIdLst>
  <p:sldIdLst>
    <p:sldId id="481" r:id="rId2"/>
    <p:sldId id="483" r:id="rId3"/>
    <p:sldId id="479" r:id="rId4"/>
  </p:sldIdLst>
  <p:sldSz cx="9144000" cy="5143500" type="screen16x9"/>
  <p:notesSz cx="9926638" cy="6858000"/>
  <p:defaultTextStyle>
    <a:defPPr>
      <a:defRPr lang="ru-RU"/>
    </a:defPPr>
    <a:lvl1pPr marL="0" algn="l" defTabSz="68574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75" algn="l" defTabSz="68574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749" algn="l" defTabSz="68574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624" algn="l" defTabSz="68574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498" algn="l" defTabSz="68574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373" algn="l" defTabSz="68574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246" algn="l" defTabSz="68574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120" algn="l" defTabSz="68574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995" algn="l" defTabSz="68574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искунова Екатерина Юрьевна" initials="ПЕЮ" lastIdx="3" clrIdx="0"/>
  <p:cmAuthor id="1" name="Попкова Мария Александровна" initials="ПМА" lastIdx="1" clrIdx="1"/>
  <p:cmAuthor id="2" name="sselicrem@mail.ru" initials="s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F0000"/>
    <a:srgbClr val="66CCFF"/>
    <a:srgbClr val="FCF2ED"/>
    <a:srgbClr val="FFEFFF"/>
    <a:srgbClr val="F2DCDB"/>
    <a:srgbClr val="E7E7E7"/>
    <a:srgbClr val="FCCCCC"/>
    <a:srgbClr val="D0CECE"/>
    <a:srgbClr val="FD63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2" autoAdjust="0"/>
    <p:restoredTop sz="92123" autoAdjust="0"/>
  </p:normalViewPr>
  <p:slideViewPr>
    <p:cSldViewPr snapToGrid="0">
      <p:cViewPr varScale="1">
        <p:scale>
          <a:sx n="84" d="100"/>
          <a:sy n="84" d="100"/>
        </p:scale>
        <p:origin x="-84" y="-1014"/>
      </p:cViewPr>
      <p:guideLst>
        <p:guide orient="horz" pos="2160"/>
        <p:guide orient="horz" pos="1620"/>
        <p:guide pos="3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  <a:effectLst/>
      </c:spPr>
    </c:sideWall>
    <c:backWall>
      <c:thickness val="0"/>
      <c:spPr>
        <a:noFill/>
        <a:ln w="25400">
          <a:noFill/>
        </a:ln>
        <a:effectLst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Обращений всего</c:v>
                </c:pt>
              </c:strCache>
            </c:strRef>
          </c:tx>
          <c:spPr>
            <a:solidFill>
              <a:srgbClr val="0070C0"/>
            </a:solidFill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5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effectLst/>
            </c:spPr>
          </c:dPt>
          <c:dLbls>
            <c:dLbl>
              <c:idx val="0"/>
              <c:layout>
                <c:manualLayout>
                  <c:x val="0.1610305958132045"/>
                  <c:y val="-0.1089626364790728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Лист1!$A$3</c:f>
              <c:strCache>
                <c:ptCount val="1"/>
                <c:pt idx="0">
                  <c:v>кв 2</c:v>
                </c:pt>
              </c:strCache>
            </c:strRef>
          </c:cat>
          <c:val>
            <c:numRef>
              <c:f>Лист1!$B$3</c:f>
              <c:numCache>
                <c:formatCode>#,##0</c:formatCode>
                <c:ptCount val="1"/>
                <c:pt idx="0">
                  <c:v>2578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B25-4DB8-A952-8520A29C6D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107178496"/>
        <c:axId val="48254336"/>
        <c:axId val="0"/>
      </c:bar3DChart>
      <c:catAx>
        <c:axId val="107178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8254336"/>
        <c:crosses val="autoZero"/>
        <c:auto val="1"/>
        <c:lblAlgn val="ctr"/>
        <c:lblOffset val="100"/>
        <c:tickMarkSkip val="1"/>
        <c:noMultiLvlLbl val="0"/>
      </c:catAx>
      <c:valAx>
        <c:axId val="48254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1784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b="1"/>
            </a:pPr>
            <a:endParaRPr lang="ru-RU"/>
          </a:p>
        </c:txPr>
      </c:dTable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533024689594131"/>
          <c:y val="9.4206959657265929E-2"/>
          <c:w val="0.59331071340296349"/>
          <c:h val="0.8714342531970885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II кв 2026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5400">
              <a:solidFill>
                <a:schemeClr val="accent5">
                  <a:lumMod val="75000"/>
                </a:schemeClr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.33029497657963519"/>
                  <c:y val="7.0171039571278522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125428594785574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4893013746589946E-2"/>
                  <c:y val="-2.970574008459793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691646069848867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9235443307212363E-2"/>
                  <c:y val="5.941148016919641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360750892846272E-2"/>
                  <c:y val="2.971041815390314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7239855792872032E-2"/>
                  <c:y val="-2.970340104994533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3.8302378264669069E-2"/>
                  <c:y val="-2.97057400845976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8"/>
              <c:layout>
                <c:manualLayout>
                  <c:x val="2.7707492802191782E-2"/>
                  <c:y val="1.0891978872616624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2"/>
              <c:layout>
                <c:manualLayout>
                  <c:x val="2.3470433140704322E-2"/>
                  <c:y val="-8.91148812191411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7"/>
              <c:layout>
                <c:manualLayout>
                  <c:x val="0.14587504152701125"/>
                  <c:y val="1.0891978872616624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Лист1!$A$2:$A$27</c:f>
              <c:strCache>
                <c:ptCount val="26"/>
                <c:pt idx="0">
                  <c:v>Обращения за разъяснениями, всего,в том числе о (об):</c:v>
                </c:pt>
                <c:pt idx="1">
                  <c:v>выборе (замене) СМО</c:v>
                </c:pt>
                <c:pt idx="2">
                  <c:v>переоформлении полиса ОМС, сдаче полиса ОМС на материальном носителе, о приостановлении действия полиса ОМС</c:v>
                </c:pt>
                <c:pt idx="3">
                  <c:v>выборе медицинской организации</c:v>
                </c:pt>
                <c:pt idx="4">
                  <c:v>выборе врача</c:v>
                </c:pt>
                <c:pt idx="5">
                  <c:v>организации работы медицинской организации</c:v>
                </c:pt>
                <c:pt idx="6">
                  <c:v>невозможности записаться на прием к врачу в медицинскую организацию в случае неотражения полиса ОМС на Едином партале, присвоении единого номера полиса ОМС/отсутствии полиса ОМС в ЕРЗЛ</c:v>
                </c:pt>
                <c:pt idx="7">
                  <c:v>оказании медицинской помощи</c:v>
                </c:pt>
                <c:pt idx="8">
                  <c:v>о сроках ожидания медицинской помощи</c:v>
                </c:pt>
                <c:pt idx="9">
                  <c:v>о проведении ЭКО</c:v>
                </c:pt>
                <c:pt idx="10">
                  <c:v>при онкологических заболеваниях (за исключением медицинской помощи несовершеннолетним)</c:v>
                </c:pt>
                <c:pt idx="11">
                  <c:v>при болезнях системы кровообращения (за исключением медицинской помощи несовершеннолетним)</c:v>
                </c:pt>
                <c:pt idx="12">
                  <c:v>при ХНИЗ (за исключением медицинской помощи несовершеннолетним)</c:v>
                </c:pt>
                <c:pt idx="13">
                  <c:v>при оказании медицинской помощи несовершеннолетним</c:v>
                </c:pt>
                <c:pt idx="14">
                  <c:v>о проведении профилактических мероприятий</c:v>
                </c:pt>
                <c:pt idx="15">
                  <c:v>о проведении профилактических прививок</c:v>
                </c:pt>
                <c:pt idx="16">
                  <c:v>лекарственном обеспечении</c:v>
                </c:pt>
                <c:pt idx="17">
                  <c:v>при оказании медицинской помощи по профилю "онкология"</c:v>
                </c:pt>
                <c:pt idx="18">
                  <c:v>получении медицинской помощи за пределами территории субъекта Российской Федерации, в котором выдан полис ОМС</c:v>
                </c:pt>
                <c:pt idx="19">
                  <c:v>при отказе в оказании медицинской помощи 
по программам ОМС</c:v>
                </c:pt>
                <c:pt idx="20">
                  <c:v>лекарственные препараты и расходные материалы</c:v>
                </c:pt>
                <c:pt idx="21">
                  <c:v>видах, качестве и об условиях предоставления медицинской помощи в рамках программ ОМС</c:v>
                </c:pt>
                <c:pt idx="22">
                  <c:v>о МО, осуществл. деятельность в ОМС на терр. РФ по приказу ФФОМС №157</c:v>
                </c:pt>
                <c:pt idx="23">
                  <c:v>о перечне оказанных медицинских услуг и их стоимости</c:v>
                </c:pt>
                <c:pt idx="24">
                  <c:v>порядке направления и порядке оказания медицинской помощи в медицинских организациях, функции и полномочия учредителей в отношении которых осуществляют Правительство Российской Федерации или федеральные органы исполнительной власти</c:v>
                </c:pt>
                <c:pt idx="25">
                  <c:v>другие причины обращений за разъяснениями (консультациями)</c:v>
                </c:pt>
              </c:strCache>
            </c:strRef>
          </c:cat>
          <c:val>
            <c:numRef>
              <c:f>Лист1!$B$2:$B$27</c:f>
              <c:numCache>
                <c:formatCode>General</c:formatCode>
                <c:ptCount val="26"/>
                <c:pt idx="0">
                  <c:v>2578</c:v>
                </c:pt>
                <c:pt idx="1">
                  <c:v>82</c:v>
                </c:pt>
                <c:pt idx="2">
                  <c:v>436</c:v>
                </c:pt>
                <c:pt idx="3">
                  <c:v>42</c:v>
                </c:pt>
                <c:pt idx="4">
                  <c:v>3</c:v>
                </c:pt>
                <c:pt idx="5">
                  <c:v>141</c:v>
                </c:pt>
                <c:pt idx="6">
                  <c:v>4</c:v>
                </c:pt>
                <c:pt idx="7">
                  <c:v>515</c:v>
                </c:pt>
                <c:pt idx="8">
                  <c:v>7</c:v>
                </c:pt>
                <c:pt idx="9">
                  <c:v>5</c:v>
                </c:pt>
                <c:pt idx="10">
                  <c:v>23</c:v>
                </c:pt>
                <c:pt idx="11">
                  <c:v>35</c:v>
                </c:pt>
                <c:pt idx="12">
                  <c:v>11</c:v>
                </c:pt>
                <c:pt idx="13">
                  <c:v>67</c:v>
                </c:pt>
                <c:pt idx="14">
                  <c:v>27</c:v>
                </c:pt>
                <c:pt idx="15">
                  <c:v>14</c:v>
                </c:pt>
                <c:pt idx="16">
                  <c:v>10</c:v>
                </c:pt>
                <c:pt idx="17">
                  <c:v>1</c:v>
                </c:pt>
                <c:pt idx="18">
                  <c:v>20</c:v>
                </c:pt>
                <c:pt idx="19">
                  <c:v>3</c:v>
                </c:pt>
                <c:pt idx="20">
                  <c:v>3</c:v>
                </c:pt>
                <c:pt idx="21">
                  <c:v>24</c:v>
                </c:pt>
                <c:pt idx="22">
                  <c:v>1</c:v>
                </c:pt>
                <c:pt idx="23">
                  <c:v>4</c:v>
                </c:pt>
                <c:pt idx="24">
                  <c:v>7</c:v>
                </c:pt>
                <c:pt idx="25">
                  <c:v>1263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D19-43CD-BADD-9FBF21F5EB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4"/>
        <c:overlap val="100"/>
        <c:axId val="119719936"/>
        <c:axId val="107321536"/>
      </c:barChart>
      <c:catAx>
        <c:axId val="1197199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07321536"/>
        <c:crossesAt val="0"/>
        <c:auto val="1"/>
        <c:lblAlgn val="ctr"/>
        <c:lblOffset val="100"/>
        <c:noMultiLvlLbl val="0"/>
      </c:catAx>
      <c:valAx>
        <c:axId val="107321536"/>
        <c:scaling>
          <c:orientation val="minMax"/>
          <c:max val="3000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9719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2043605056614297"/>
          <c:y val="0.3261391217442744"/>
          <c:w val="6.9902113685064729E-2"/>
          <c:h val="0.273250525199371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9" y="2"/>
            <a:ext cx="4302625" cy="342900"/>
          </a:xfrm>
          <a:prstGeom prst="rect">
            <a:avLst/>
          </a:prstGeom>
        </p:spPr>
        <p:txBody>
          <a:bodyPr vert="horz" lIns="91743" tIns="45872" rIns="91743" bIns="4587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704" y="2"/>
            <a:ext cx="4302625" cy="342900"/>
          </a:xfrm>
          <a:prstGeom prst="rect">
            <a:avLst/>
          </a:prstGeom>
        </p:spPr>
        <p:txBody>
          <a:bodyPr vert="horz" lIns="91743" tIns="45872" rIns="91743" bIns="45872" rtlCol="0"/>
          <a:lstStyle>
            <a:lvl1pPr algn="r">
              <a:defRPr sz="1200"/>
            </a:lvl1pPr>
          </a:lstStyle>
          <a:p>
            <a:fld id="{9A6BD5B6-AB39-4ABA-B270-D90AA6225D24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9" y="6513999"/>
            <a:ext cx="4302625" cy="342900"/>
          </a:xfrm>
          <a:prstGeom prst="rect">
            <a:avLst/>
          </a:prstGeom>
        </p:spPr>
        <p:txBody>
          <a:bodyPr vert="horz" lIns="91743" tIns="45872" rIns="91743" bIns="4587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704" y="6513999"/>
            <a:ext cx="4302625" cy="342900"/>
          </a:xfrm>
          <a:prstGeom prst="rect">
            <a:avLst/>
          </a:prstGeom>
        </p:spPr>
        <p:txBody>
          <a:bodyPr vert="horz" lIns="91743" tIns="45872" rIns="91743" bIns="45872" rtlCol="0" anchor="b"/>
          <a:lstStyle>
            <a:lvl1pPr algn="r">
              <a:defRPr sz="1200"/>
            </a:lvl1pPr>
          </a:lstStyle>
          <a:p>
            <a:fld id="{1D57870A-53D1-4D56-8F91-B54C2FCD8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762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" y="10"/>
            <a:ext cx="4301543" cy="344092"/>
          </a:xfrm>
          <a:prstGeom prst="rect">
            <a:avLst/>
          </a:prstGeom>
        </p:spPr>
        <p:txBody>
          <a:bodyPr vert="horz" lIns="91743" tIns="45872" rIns="91743" bIns="4587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808" y="10"/>
            <a:ext cx="4301543" cy="344092"/>
          </a:xfrm>
          <a:prstGeom prst="rect">
            <a:avLst/>
          </a:prstGeom>
        </p:spPr>
        <p:txBody>
          <a:bodyPr vert="horz" lIns="91743" tIns="45872" rIns="91743" bIns="45872" rtlCol="0"/>
          <a:lstStyle>
            <a:lvl1pPr algn="r">
              <a:defRPr sz="1200"/>
            </a:lvl1pPr>
          </a:lstStyle>
          <a:p>
            <a:fld id="{DBCDA7AC-1A6B-4E3F-AC59-7F9D5B17651B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05125" y="857250"/>
            <a:ext cx="4116388" cy="2316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43" tIns="45872" rIns="91743" bIns="4587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71" y="3300424"/>
            <a:ext cx="7941309" cy="2700338"/>
          </a:xfrm>
          <a:prstGeom prst="rect">
            <a:avLst/>
          </a:prstGeom>
        </p:spPr>
        <p:txBody>
          <a:bodyPr vert="horz" lIns="91743" tIns="45872" rIns="91743" bIns="4587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7" y="6513915"/>
            <a:ext cx="4301543" cy="344091"/>
          </a:xfrm>
          <a:prstGeom prst="rect">
            <a:avLst/>
          </a:prstGeom>
        </p:spPr>
        <p:txBody>
          <a:bodyPr vert="horz" lIns="91743" tIns="45872" rIns="91743" bIns="4587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808" y="6513915"/>
            <a:ext cx="4301543" cy="344091"/>
          </a:xfrm>
          <a:prstGeom prst="rect">
            <a:avLst/>
          </a:prstGeom>
        </p:spPr>
        <p:txBody>
          <a:bodyPr vert="horz" lIns="91743" tIns="45872" rIns="91743" bIns="45872" rtlCol="0" anchor="b"/>
          <a:lstStyle>
            <a:lvl1pPr algn="r">
              <a:defRPr sz="1200"/>
            </a:lvl1pPr>
          </a:lstStyle>
          <a:p>
            <a:fld id="{1765A753-26F7-494C-A1D3-E9ABB709EA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480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74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75" algn="l" defTabSz="68574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49" algn="l" defTabSz="68574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624" algn="l" defTabSz="68574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498" algn="l" defTabSz="68574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373" algn="l" defTabSz="68574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246" algn="l" defTabSz="68574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120" algn="l" defTabSz="68574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2995" algn="l" defTabSz="68574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5A753-26F7-494C-A1D3-E9ABB709EA1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904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5A753-26F7-494C-A1D3-E9ABB709EA1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952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FAA6-0F60-4C93-B1D9-00B9A304D267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F3CCE-C73C-4C9C-AF6F-783F6A01D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548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FAA6-0F60-4C93-B1D9-00B9A304D267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F3CCE-C73C-4C9C-AF6F-783F6A01D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663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FAA6-0F60-4C93-B1D9-00B9A304D267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F3CCE-C73C-4C9C-AF6F-783F6A01D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47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FAA6-0F60-4C93-B1D9-00B9A304D267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F3CCE-C73C-4C9C-AF6F-783F6A01D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508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FAA6-0F60-4C93-B1D9-00B9A304D267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F3CCE-C73C-4C9C-AF6F-783F6A01D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575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FAA6-0F60-4C93-B1D9-00B9A304D267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F3CCE-C73C-4C9C-AF6F-783F6A01D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97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FAA6-0F60-4C93-B1D9-00B9A304D267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F3CCE-C73C-4C9C-AF6F-783F6A01D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42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FAA6-0F60-4C93-B1D9-00B9A304D267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F3CCE-C73C-4C9C-AF6F-783F6A01D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44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FAA6-0F60-4C93-B1D9-00B9A304D267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F3CCE-C73C-4C9C-AF6F-783F6A01D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029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FAA6-0F60-4C93-B1D9-00B9A304D267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F3CCE-C73C-4C9C-AF6F-783F6A01D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102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FAA6-0F60-4C93-B1D9-00B9A304D267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F3CCE-C73C-4C9C-AF6F-783F6A01D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370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8FAA6-0F60-4C93-B1D9-00B9A304D267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F3CCE-C73C-4C9C-AF6F-783F6A01D2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324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3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811830"/>
              </p:ext>
            </p:extLst>
          </p:nvPr>
        </p:nvGraphicFramePr>
        <p:xfrm>
          <a:off x="628650" y="1369219"/>
          <a:ext cx="7886700" cy="3263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B7DEA2F-08D9-4968-A748-6EC47361DF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213884" y="447142"/>
            <a:ext cx="495777" cy="4957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43200" y="447143"/>
            <a:ext cx="5104682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/>
            <a:r>
              <a:rPr lang="ru-RU" sz="1350" dirty="0" smtClean="0">
                <a:solidFill>
                  <a:prstClr val="black"/>
                </a:solidFill>
                <a:latin typeface="Calibri"/>
              </a:rPr>
              <a:t>Количество обращений в Единый Контакт-центр здравоохранения РС (Я) за </a:t>
            </a:r>
            <a:r>
              <a:rPr lang="en-US" sz="1350" dirty="0" smtClean="0">
                <a:solidFill>
                  <a:prstClr val="black"/>
                </a:solidFill>
                <a:latin typeface="Calibri"/>
              </a:rPr>
              <a:t>II</a:t>
            </a:r>
            <a:r>
              <a:rPr lang="ru-RU" sz="1350" dirty="0" smtClean="0">
                <a:solidFill>
                  <a:prstClr val="black"/>
                </a:solidFill>
                <a:latin typeface="Calibri"/>
              </a:rPr>
              <a:t>кв. </a:t>
            </a:r>
            <a:r>
              <a:rPr lang="en-US" sz="1350" dirty="0" smtClean="0">
                <a:solidFill>
                  <a:prstClr val="black"/>
                </a:solidFill>
                <a:latin typeface="Calibri"/>
              </a:rPr>
              <a:t>202</a:t>
            </a:r>
            <a:r>
              <a:rPr lang="ru-RU" sz="1350" dirty="0" smtClean="0">
                <a:solidFill>
                  <a:prstClr val="black"/>
                </a:solidFill>
                <a:latin typeface="Calibri"/>
              </a:rPr>
              <a:t>6 года</a:t>
            </a:r>
            <a:endParaRPr lang="ru-RU" sz="900" dirty="0" smtClean="0">
              <a:solidFill>
                <a:prstClr val="black"/>
              </a:solidFill>
              <a:latin typeface="Calibri"/>
            </a:endParaRPr>
          </a:p>
          <a:p>
            <a:pPr algn="r" defTabSz="685800"/>
            <a:endParaRPr lang="ru-RU" sz="135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00E0115A-ACE8-4CF6-84CE-C3D4D2942F54}"/>
              </a:ext>
            </a:extLst>
          </p:cNvPr>
          <p:cNvCxnSpPr>
            <a:cxnSpLocks/>
          </p:cNvCxnSpPr>
          <p:nvPr/>
        </p:nvCxnSpPr>
        <p:spPr>
          <a:xfrm>
            <a:off x="1332412" y="1006079"/>
            <a:ext cx="6706688" cy="0"/>
          </a:xfrm>
          <a:prstGeom prst="line">
            <a:avLst/>
          </a:prstGeom>
          <a:ln w="38100">
            <a:gradFill flip="none" rotWithShape="1">
              <a:gsLst>
                <a:gs pos="9000">
                  <a:schemeClr val="accent1">
                    <a:lumMod val="5000"/>
                    <a:lumOff val="95000"/>
                  </a:schemeClr>
                </a:gs>
                <a:gs pos="85000">
                  <a:srgbClr val="1A4DA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969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B7DEA2F-08D9-4968-A748-6EC47361DF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68192" y="56434"/>
            <a:ext cx="495777" cy="4957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70094" y="102476"/>
            <a:ext cx="503475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 темам обращений в Единый Контакт-центр</a:t>
            </a:r>
            <a:r>
              <a:rPr lang="ru-RU" sz="1350" dirty="0">
                <a:solidFill>
                  <a:prstClr val="black"/>
                </a:solidFill>
                <a:latin typeface="Calibri"/>
              </a:rPr>
              <a:t> </a:t>
            </a:r>
            <a:r>
              <a:rPr kumimoji="0" lang="ru-RU" sz="13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Здравоохранения РС (Я) за </a:t>
            </a:r>
            <a:r>
              <a:rPr kumimoji="0" lang="en-US" sz="13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II</a:t>
            </a:r>
            <a:r>
              <a:rPr lang="ru-RU" sz="1350" dirty="0" smtClean="0">
                <a:solidFill>
                  <a:prstClr val="black"/>
                </a:solidFill>
                <a:latin typeface="Calibri"/>
              </a:rPr>
              <a:t> квартал     (апрель-июнь )2026</a:t>
            </a: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00E0115A-ACE8-4CF6-84CE-C3D4D2942F54}"/>
              </a:ext>
            </a:extLst>
          </p:cNvPr>
          <p:cNvCxnSpPr>
            <a:cxnSpLocks/>
          </p:cNvCxnSpPr>
          <p:nvPr/>
        </p:nvCxnSpPr>
        <p:spPr>
          <a:xfrm>
            <a:off x="1461504" y="578881"/>
            <a:ext cx="6706688" cy="0"/>
          </a:xfrm>
          <a:prstGeom prst="line">
            <a:avLst/>
          </a:prstGeom>
          <a:ln w="38100">
            <a:gradFill flip="none" rotWithShape="1">
              <a:gsLst>
                <a:gs pos="9000">
                  <a:schemeClr val="accent1">
                    <a:lumMod val="5000"/>
                    <a:lumOff val="95000"/>
                  </a:schemeClr>
                </a:gs>
                <a:gs pos="85000">
                  <a:srgbClr val="1A4DA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7401398"/>
              </p:ext>
            </p:extLst>
          </p:nvPr>
        </p:nvGraphicFramePr>
        <p:xfrm>
          <a:off x="530579" y="713261"/>
          <a:ext cx="8048978" cy="4275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87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B7DEA2F-08D9-4968-A748-6EC47361DF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935305" y="102477"/>
            <a:ext cx="481604" cy="44396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40858" y="102477"/>
            <a:ext cx="51432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Обработано обращений с </a:t>
            </a:r>
            <a:r>
              <a:rPr lang="ru-RU" sz="16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 </a:t>
            </a:r>
            <a:r>
              <a:rPr lang="ru-RU" sz="16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июнь </a:t>
            </a:r>
            <a:r>
              <a:rPr lang="ru-RU" sz="16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00E0115A-ACE8-4CF6-84CE-C3D4D2942F54}"/>
              </a:ext>
            </a:extLst>
          </p:cNvPr>
          <p:cNvCxnSpPr>
            <a:cxnSpLocks/>
          </p:cNvCxnSpPr>
          <p:nvPr/>
        </p:nvCxnSpPr>
        <p:spPr>
          <a:xfrm>
            <a:off x="1381705" y="849814"/>
            <a:ext cx="6706688" cy="0"/>
          </a:xfrm>
          <a:prstGeom prst="line">
            <a:avLst/>
          </a:prstGeom>
          <a:ln w="38100">
            <a:gradFill flip="none" rotWithShape="1">
              <a:gsLst>
                <a:gs pos="9000">
                  <a:schemeClr val="accent1">
                    <a:lumMod val="5000"/>
                    <a:lumOff val="95000"/>
                  </a:schemeClr>
                </a:gs>
                <a:gs pos="85000">
                  <a:srgbClr val="1A4DA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2005489"/>
              </p:ext>
            </p:extLst>
          </p:nvPr>
        </p:nvGraphicFramePr>
        <p:xfrm>
          <a:off x="442496" y="1349375"/>
          <a:ext cx="7886700" cy="3061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="" xmlns:a16="http://schemas.microsoft.com/office/drawing/2014/main" val="2857446753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838033187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979989461"/>
                    </a:ext>
                  </a:extLst>
                </a:gridCol>
              </a:tblGrid>
              <a:tr h="80735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Обработано  обращений</a:t>
                      </a:r>
                    </a:p>
                    <a:p>
                      <a:pPr algn="ctr"/>
                      <a:r>
                        <a:rPr lang="ru-RU" dirty="0" smtClean="0"/>
                        <a:t>всего (3 502)</a:t>
                      </a:r>
                      <a:r>
                        <a:rPr lang="en-US" dirty="0" smtClean="0"/>
                        <a:t>,</a:t>
                      </a:r>
                      <a:r>
                        <a:rPr lang="ru-RU" dirty="0" smtClean="0"/>
                        <a:t> из них: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28436999"/>
                  </a:ext>
                </a:extLst>
              </a:tr>
              <a:tr h="55373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Операторами 1го уровня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</a:t>
                      </a:r>
                      <a:r>
                        <a:rPr lang="ru-RU" dirty="0" smtClean="0"/>
                        <a:t>888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73</a:t>
                      </a:r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51357037"/>
                  </a:ext>
                </a:extLst>
              </a:tr>
              <a:tr h="55373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АО СМСК</a:t>
                      </a:r>
                      <a:r>
                        <a:rPr lang="ru-RU" baseline="0" dirty="0" smtClean="0"/>
                        <a:t> «</a:t>
                      </a:r>
                      <a:r>
                        <a:rPr lang="ru-RU" baseline="0" dirty="0" err="1" smtClean="0"/>
                        <a:t>Сахамедстрах</a:t>
                      </a:r>
                      <a:r>
                        <a:rPr lang="ru-RU" baseline="0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24,4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15304024"/>
                  </a:ext>
                </a:extLst>
              </a:tr>
              <a:tr h="55373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ООО «Капитал МС»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99455087"/>
                  </a:ext>
                </a:extLst>
              </a:tr>
              <a:tr h="5926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ТФОМС РС (Я)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0,6</a:t>
                      </a:r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53529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922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18308</TotalTime>
  <Words>100</Words>
  <Application>Microsoft Office PowerPoint</Application>
  <PresentationFormat>Экран (16:9)</PresentationFormat>
  <Paragraphs>32</Paragraphs>
  <Slides>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1_Тема Office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Алексеев Владимир Геннадьевич</dc:creator>
  <cp:lastModifiedBy>semenovag</cp:lastModifiedBy>
  <cp:revision>1021</cp:revision>
  <cp:lastPrinted>2022-04-05T07:18:39Z</cp:lastPrinted>
  <dcterms:created xsi:type="dcterms:W3CDTF">2019-01-18T08:16:29Z</dcterms:created>
  <dcterms:modified xsi:type="dcterms:W3CDTF">2026-07-28T03:13:21Z</dcterms:modified>
</cp:coreProperties>
</file>